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5"/>
  </p:notesMasterIdLst>
  <p:sldIdLst>
    <p:sldId id="456" r:id="rId3"/>
    <p:sldId id="504" r:id="rId4"/>
    <p:sldId id="505" r:id="rId5"/>
    <p:sldId id="506" r:id="rId6"/>
    <p:sldId id="507" r:id="rId7"/>
    <p:sldId id="517" r:id="rId8"/>
    <p:sldId id="259" r:id="rId9"/>
    <p:sldId id="483" r:id="rId10"/>
    <p:sldId id="493" r:id="rId11"/>
    <p:sldId id="499" r:id="rId12"/>
    <p:sldId id="492" r:id="rId13"/>
    <p:sldId id="491" r:id="rId14"/>
    <p:sldId id="500" r:id="rId15"/>
    <p:sldId id="501" r:id="rId16"/>
    <p:sldId id="502" r:id="rId17"/>
    <p:sldId id="484" r:id="rId18"/>
    <p:sldId id="271" r:id="rId19"/>
    <p:sldId id="272" r:id="rId20"/>
    <p:sldId id="275" r:id="rId21"/>
    <p:sldId id="276" r:id="rId22"/>
    <p:sldId id="285" r:id="rId23"/>
    <p:sldId id="4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E"/>
    <a:srgbClr val="004360"/>
    <a:srgbClr val="820000"/>
    <a:srgbClr val="BD0136"/>
    <a:srgbClr val="005170"/>
    <a:srgbClr val="EE312A"/>
    <a:srgbClr val="4CB3D8"/>
    <a:srgbClr val="0094C9"/>
    <a:srgbClr val="3F70C5"/>
    <a:srgbClr val="35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60"/>
  </p:normalViewPr>
  <p:slideViewPr>
    <p:cSldViewPr snapToGrid="0">
      <p:cViewPr>
        <p:scale>
          <a:sx n="85" d="100"/>
          <a:sy n="85" d="100"/>
        </p:scale>
        <p:origin x="-7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25A6-5D80-40FC-B506-0EAED109EE01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80042-51CD-45F1-8470-E5E74BFE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>
              <a:ea typeface="ＭＳ Ｐゴシック" pitchFamily="-1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7678-B1FF-430C-AC13-68BA7D74EE3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E021A-41DE-4025-8E1B-D2B4E2716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2FD6C8-B167-4B42-AC14-051DE7AA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2DA9C-0F32-4BF4-A9F7-AEF43EB2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D62DA-0904-4E03-9367-BA77C37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BA3581-45EB-4A73-BF1A-88FE36AE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5C57B-5597-496D-AB3C-E47AAD8C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F85042-2F0D-4CA0-89AD-31D84ADE2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1D68F-6A43-4DB7-92F2-3BB383A4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34495-55AA-4988-9B63-29982A79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E714F8-7D02-4EA3-8FC4-8D7918BE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7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FD8A78-5A48-47AF-B877-A1F6017B1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6E7B76-FC8F-4441-BD22-78D8CCF5C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2032EB-F86F-4702-9700-1F0CC45C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0C641-9138-457B-B330-D15B2215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B2E02-4B18-4319-AF10-4A93C2ED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E021A-41DE-4025-8E1B-D2B4E2716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2FD6C8-B167-4B42-AC14-051DE7AA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2DA9C-0F32-4BF4-A9F7-AEF43EB2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D62DA-0904-4E03-9367-BA77C37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BA3581-45EB-4A73-BF1A-88FE36AE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D8010-9F83-46B5-BF17-0D450A38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AAF95-19D9-4514-9688-BC213447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1CE0F4-341C-4033-ACF4-C82A45AE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3A044-30E2-4C50-A142-047B2B3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23E7A3-0854-4271-B20B-F425B926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EDA86-8954-47AB-90E5-0916DA5B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57CD1-B619-43BC-8A43-A8CCCC77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D3CD7-6BC5-4214-86E4-0C4A4BB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EB0C5-0217-463C-A20E-1D55044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8171A-F0D7-4AD4-8989-DBFFBD9B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7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16309-69D5-4AD9-A774-EEC51777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6CBCB-8E5A-4D19-872C-21D838222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8B3173-18E7-4775-A4D6-BB405F7E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D269FE-846B-4816-8DA7-8EF9584B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E65629-EDB1-450F-9D56-B43AF6BE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CA3AE3-F530-49AB-A992-A18D42CE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40BE9-6E8A-4C66-B704-EA1B6733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58B343-20B6-445D-B568-55614B76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2E7346-E172-41BA-8D7F-B93A9A8C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210996-EE85-4A30-B013-A61CCD66F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03E8F0-960F-4C9A-9585-5087F46F9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B73F08-40B3-452F-BEE3-0148D308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03651B-81C5-4816-A69B-E2237F9A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66FBAE-3480-449D-8369-DCC1C5D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58518-5E98-464C-9FFC-157618D4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C9A70-483A-46CE-884B-34DE27A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DD47DC-4BD6-4DE3-BD55-C1D8893E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C51E2C-F6C2-4C34-83E3-5BD6081C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4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F39581-24F4-43AB-9AAF-1951ED02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9B5B99-A5A2-4820-A607-A7194581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AED640-4666-4F54-BFE1-60F97E6A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576A4-9188-4D91-9447-89EA328B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EFB7A-41BA-47B6-8DC9-92756E6D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37E3D1-64FD-421E-9047-084A28F18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99EEC4-45E1-4B5C-AA82-707D0E9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110418-944F-47DA-AC1C-DD1BFD6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008B9C-3444-41B2-B06C-3987DAD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D8010-9F83-46B5-BF17-0D450A38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AAF95-19D9-4514-9688-BC213447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1CE0F4-341C-4033-ACF4-C82A45AE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3A044-30E2-4C50-A142-047B2B37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23E7A3-0854-4271-B20B-F425B926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34187-8CFF-41F4-BF49-2701956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56B43D-AF9C-4964-82A8-97B88E8AA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350574-9685-404D-A815-CDC054B5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CD6C7B-780C-42B5-9657-04C3249E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962FD-2645-4BA3-B892-C70963DA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A9CB1E-E8FD-4AEA-9D8D-EB88E571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5C57B-5597-496D-AB3C-E47AAD8C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F85042-2F0D-4CA0-89AD-31D84ADE2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1D68F-6A43-4DB7-92F2-3BB383A4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34495-55AA-4988-9B63-29982A79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E714F8-7D02-4EA3-8FC4-8D7918BE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FD8A78-5A48-47AF-B877-A1F6017B1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6E7B76-FC8F-4441-BD22-78D8CCF5C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2032EB-F86F-4702-9700-1F0CC45C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0C641-9138-457B-B330-D15B2215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B2E02-4B18-4319-AF10-4A93C2ED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EEDA86-8954-47AB-90E5-0916DA5B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57CD1-B619-43BC-8A43-A8CCCC775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D3CD7-6BC5-4214-86E4-0C4A4BB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EB0C5-0217-463C-A20E-1D55044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8171A-F0D7-4AD4-8989-DBFFBD9B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16309-69D5-4AD9-A774-EEC51777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6CBCB-8E5A-4D19-872C-21D838222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8B3173-18E7-4775-A4D6-BB405F7E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D269FE-846B-4816-8DA7-8EF9584B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E65629-EDB1-450F-9D56-B43AF6BE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CA3AE3-F530-49AB-A992-A18D42CE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40BE9-6E8A-4C66-B704-EA1B6733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58B343-20B6-445D-B568-55614B76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2E7346-E172-41BA-8D7F-B93A9A8C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210996-EE85-4A30-B013-A61CCD66F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03E8F0-960F-4C9A-9585-5087F46F9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B73F08-40B3-452F-BEE3-0148D308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03651B-81C5-4816-A69B-E2237F9A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66FBAE-3480-449D-8369-DCC1C5D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58518-5E98-464C-9FFC-157618D4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C9A70-483A-46CE-884B-34DE27A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DD47DC-4BD6-4DE3-BD55-C1D8893E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C51E2C-F6C2-4C34-83E3-5BD6081C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F39581-24F4-43AB-9AAF-1951ED02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9B5B99-A5A2-4820-A607-A7194581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AED640-4666-4F54-BFE1-60F97E6A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576A4-9188-4D91-9447-89EA328B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EFB7A-41BA-47B6-8DC9-92756E6D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37E3D1-64FD-421E-9047-084A28F18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99EEC4-45E1-4B5C-AA82-707D0E9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110418-944F-47DA-AC1C-DD1BFD6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008B9C-3444-41B2-B06C-3987DAD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34187-8CFF-41F4-BF49-2701956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56B43D-AF9C-4964-82A8-97B88E8AA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350574-9685-404D-A815-CDC054B5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CD6C7B-780C-42B5-9657-04C3249E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962FD-2645-4BA3-B892-C70963DA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A9CB1E-E8FD-4AEA-9D8D-EB88E571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8953"/>
            <a:ext cx="12192000" cy="1436591"/>
          </a:xfrm>
          <a:prstGeom prst="rect">
            <a:avLst/>
          </a:prstGeom>
          <a:gradFill flip="none" rotWithShape="1">
            <a:gsLst>
              <a:gs pos="86000">
                <a:srgbClr val="008CBE"/>
              </a:gs>
              <a:gs pos="31000">
                <a:srgbClr val="004360">
                  <a:alpha val="93000"/>
                  <a:lumMod val="9200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224545-F66F-4698-B617-7D74B50E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0A4930-565A-4E6C-A6E6-56976AA5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3518FE-5ACF-489B-8153-985CC7302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EE60B-D3F0-4AF4-9A9F-2563FB6A4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EBEEA-0AE8-496D-8067-F0759DC4B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224545-F66F-4698-B617-7D74B50E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0A4930-565A-4E6C-A6E6-56976AA5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3518FE-5ACF-489B-8153-985CC7302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ED42-CE83-49C3-BFF9-2C9A1A27E23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EE60B-D3F0-4AF4-9A9F-2563FB6A4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EBEEA-0AE8-496D-8067-F0759DC4B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2C01-B407-49F6-871A-3FDE82C4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23425"/>
            <a:ext cx="12192000" cy="939437"/>
          </a:xfrm>
          <a:prstGeom prst="rect">
            <a:avLst/>
          </a:prstGeom>
          <a:gradFill flip="none" rotWithShape="1">
            <a:gsLst>
              <a:gs pos="0">
                <a:srgbClr val="008CBE"/>
              </a:gs>
              <a:gs pos="48000">
                <a:srgbClr val="008CBE"/>
              </a:gs>
              <a:gs pos="0">
                <a:srgbClr val="004360">
                  <a:alpha val="93000"/>
                  <a:lumMod val="92000"/>
                </a:srgb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365" y="558950"/>
            <a:ext cx="11462326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solidFill>
                  <a:srgbClr val="004360"/>
                </a:solidFill>
                <a:latin typeface="Century Gothic" panose="020B0502020202020204" pitchFamily="34" charset="0"/>
              </a:rPr>
              <a:t>Apixaban in stroke</a:t>
            </a:r>
            <a:r>
              <a:rPr lang="en-US" dirty="0">
                <a:solidFill>
                  <a:srgbClr val="004360"/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rgbClr val="004360"/>
                </a:solidFill>
                <a:latin typeface="Century Gothic" panose="020B0502020202020204" pitchFamily="34" charset="0"/>
              </a:rPr>
            </a:br>
            <a:endParaRPr lang="en-US" sz="3600" dirty="0">
              <a:solidFill>
                <a:srgbClr val="0043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" y="5847412"/>
            <a:ext cx="1620194" cy="11460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A00E11-8256-AF4C-B218-4696389A84BF}"/>
              </a:ext>
            </a:extLst>
          </p:cNvPr>
          <p:cNvSpPr/>
          <p:nvPr/>
        </p:nvSpPr>
        <p:spPr>
          <a:xfrm>
            <a:off x="2952205" y="3882121"/>
            <a:ext cx="52643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004360"/>
                </a:solidFill>
              </a:rPr>
              <a:t>Taher Entezari-Maleki, Pharm.D., PhD</a:t>
            </a:r>
            <a:endParaRPr lang="en-US" sz="2000" dirty="0">
              <a:solidFill>
                <a:srgbClr val="0043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rgbClr val="004360"/>
                </a:solidFill>
              </a:rPr>
              <a:t>Associated Professor of Clinical Pharmacy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203200"/>
          </a:xfrm>
          <a:prstGeom prst="rect">
            <a:avLst/>
          </a:prstGeom>
          <a:gradFill flip="none" rotWithShape="1">
            <a:gsLst>
              <a:gs pos="0">
                <a:srgbClr val="008CBE"/>
              </a:gs>
              <a:gs pos="88000">
                <a:srgbClr val="008CBE"/>
              </a:gs>
              <a:gs pos="0">
                <a:srgbClr val="004360">
                  <a:alpha val="93000"/>
                  <a:lumMod val="92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56" y="5850213"/>
            <a:ext cx="1440248" cy="1026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9B8E40-A718-44EE-BD07-34A6C6423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98" y="290843"/>
            <a:ext cx="1120706" cy="1155966"/>
          </a:xfrm>
          <a:prstGeom prst="rect">
            <a:avLst/>
          </a:prstGeom>
          <a:effectLst>
            <a:outerShdw blurRad="939800" dir="19980000" algn="ctr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17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E3BAA-3E45-44FF-ADA0-56E99E51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010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Use: Off-Label</a:t>
            </a:r>
            <a:b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71576B-640A-4E37-BAEF-D2882FD4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Heparin-induced thrombocytopenia (treatment); Recurrent stroke/transient ischemic attacks (prevention)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5E823-F5E9-4DE3-8ADB-9D18E549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Contraindications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FEC962-1C80-4212-9612-FCF205F2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 labeling: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Severe hypersensitivity reaction (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anaphylaxis) to apixaban or any component of the formulation; active pathological 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E9AD5-7AC3-423F-8ABA-AF29B9E3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Dosing in Renal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C789B-A295-4A49-AFEE-52ABC03C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Nonvalvular atrial fibrillation (to prevent stroke and systemic embolism)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Serum creatinine &lt;1.5 mg/dL: No dosage adjustment necessary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unless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≥80 years of age and body weight ≤60 kg, then reduce dose to 2.5 mg twice daily (also refer to adult dosing).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Serum creatinine ≥1.5 mg/dL and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either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≥80 years of age or body weight ≤60 kg: 2.5 mg twice daily. Note: Patients with a serum creatinine &gt;2.5 mg/dL or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CrCl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&lt;25 mL/minute (as determined by Cockcroft-Gault equation) were excluded from clinical trials (Connolly 2011; Granger 2011).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7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38B11-B093-4C93-B43C-E8394FF0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in ESRD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BE1F2-E821-416D-A1DD-0B245D92D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Severe or ESRD not requiring hemodialysis: Warfarin remains the anticoagulant of choice (AHA/ACC/HRS [January 2014]). However, in patients who cannot take warfarin, some experts consider apixaban to be a reasonable alternative (Manning 2018a).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ESRD requiring hemodialysis: According to the manufacturer, no dosage adjustment necessary unless either ≥80 years of age or body weight ≤60 kg, then reduce to 2.5 mg twice daily.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5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D2060-52F1-4618-9F26-4A20D4B4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Dosing: Hepatic Impairment: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99AF8-0DDD-4489-BA8F-E43BE9C0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Mild impairment (Child-Pugh class A): No dosage adjustment required.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Moderate impairment (Child-Pugh class B): There are no dosage adjustments provided in manufacturer's labeling; use with caution (limited clinical experience in these patients).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Severe impairment (Child-Pugh class C): Use is not recommended.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8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B749E-ED76-46C9-A33B-DC0C09F8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222222"/>
                </a:solidFill>
                <a:latin typeface="arial" panose="020B0604020202020204" pitchFamily="34" charset="0"/>
              </a:rPr>
              <a:t>Dosing: Obesity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C3A34-0C30-47FA-88A0-35250DF7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International Society on Thrombosis and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Haemostasis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(ISTH) 2016 guideline suggests avoiding the use of apixaban (and other direct oral anticoagulants) in patients with a BMI &gt;40 kg/m2 or weight &gt;120 kg due to the lack of clinical data in this population.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If used in a patient with a BMI &gt;40 kg/m2 or weight &gt;120 kg, ISTH suggests measuring peak and trough levels using an anti-factor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assay or mass spectrometry. If drug level is below the expected range, ISTH suggests changing to a vitamin K antagonist rather than adjusting the dose of apixaban (ISTH [Martin 2016]).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9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EB8E8-217B-4683-BD5B-F5130073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venir LT Std 65 Medium" charset="0"/>
              </a:rPr>
              <a:t>NOACs approved or under evaluation for prevention of systemic embolism or stroke in patients with non-valvular AF</a:t>
            </a:r>
            <a:r>
              <a:rPr lang="en-GB" sz="3200" dirty="0">
                <a:latin typeface="Avenir LT Std 65 Medium" charset="0"/>
              </a:rPr>
              <a:t> </a:t>
            </a:r>
            <a:endParaRPr lang="en-US" sz="3200" dirty="0"/>
          </a:p>
        </p:txBody>
      </p:sp>
      <p:graphicFrame>
        <p:nvGraphicFramePr>
          <p:cNvPr id="3" name="Content Placeholder 13">
            <a:extLst>
              <a:ext uri="{FF2B5EF4-FFF2-40B4-BE49-F238E27FC236}">
                <a16:creationId xmlns:a16="http://schemas.microsoft.com/office/drawing/2014/main" xmlns="" id="{11D59C0D-4682-4F14-A4AB-D46525F4A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371719"/>
              </p:ext>
            </p:extLst>
          </p:nvPr>
        </p:nvGraphicFramePr>
        <p:xfrm>
          <a:off x="1149531" y="2468879"/>
          <a:ext cx="9222378" cy="2795451"/>
        </p:xfrm>
        <a:graphic>
          <a:graphicData uri="http://schemas.openxmlformats.org/drawingml/2006/table">
            <a:tbl>
              <a:tblPr/>
              <a:tblGrid>
                <a:gridCol w="1945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4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5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26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57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Dabigatran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Apixaban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Edoxaban *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Rivaroxaban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8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Action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Direct thrombin inhibitor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Activated factor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Xa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FXa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) inhibitor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Activated factor Xa (FXa) inhibitor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Activated factor Xa (FXa) inhibitor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3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Dose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150 mg BID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110 mg BID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5 mg BID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2.5 mg BID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60 mg QD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30 mg QD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15 mg QD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20 mg QD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15 mg QD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4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Phase III clinical trial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RE-LY 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</a:t>
                      </a:r>
                      <a:endParaRPr kumimoji="0" lang="en-GB" sz="14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ARISTOTLE 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2</a:t>
                      </a:r>
                      <a:endParaRPr kumimoji="0" lang="en-GB" sz="14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AVERROES 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3</a:t>
                      </a:r>
                      <a:endParaRPr kumimoji="0" lang="en-GB" sz="14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ENGAGE-AF 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4</a:t>
                      </a:r>
                      <a:endParaRPr kumimoji="0" lang="en-GB" sz="14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ROCKET-AF 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5</a:t>
                      </a:r>
                      <a:endParaRPr kumimoji="0" lang="en-GB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11DCAB-A20D-4890-A7C8-DCBE7ADE0126}"/>
              </a:ext>
            </a:extLst>
          </p:cNvPr>
          <p:cNvSpPr txBox="1"/>
          <p:nvPr/>
        </p:nvSpPr>
        <p:spPr>
          <a:xfrm>
            <a:off x="838200" y="5445252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62626"/>
                </a:solidFill>
                <a:latin typeface="Avenir LT Std 35 Light" charset="0"/>
              </a:rPr>
              <a:t>1. Connolly et al, N </a:t>
            </a:r>
            <a:r>
              <a:rPr lang="en-US" sz="1600" dirty="0" err="1">
                <a:solidFill>
                  <a:srgbClr val="262626"/>
                </a:solidFill>
                <a:latin typeface="Avenir LT Std 35 Light" charset="0"/>
              </a:rPr>
              <a:t>Engl</a:t>
            </a:r>
            <a:r>
              <a:rPr lang="en-US" sz="1600" dirty="0">
                <a:solidFill>
                  <a:srgbClr val="262626"/>
                </a:solidFill>
                <a:latin typeface="Avenir LT Std 35 Light" charset="0"/>
              </a:rPr>
              <a:t> J Med 2009; 361:1139-51  		4. Ruff et al,   Am Heart J 2010; 160:635-41</a:t>
            </a:r>
            <a:endParaRPr lang="en-GB" sz="1600" dirty="0">
              <a:solidFill>
                <a:srgbClr val="262626"/>
              </a:solidFill>
              <a:latin typeface="Avenir LT Std 35 Light" charset="0"/>
            </a:endParaRPr>
          </a:p>
          <a:p>
            <a:r>
              <a:rPr lang="en-US" sz="1600" dirty="0">
                <a:solidFill>
                  <a:srgbClr val="262626"/>
                </a:solidFill>
                <a:latin typeface="Avenir LT Std 35 Light" charset="0"/>
              </a:rPr>
              <a:t>2. Granger et al,  N </a:t>
            </a:r>
            <a:r>
              <a:rPr lang="en-US" sz="1600" dirty="0" err="1">
                <a:solidFill>
                  <a:srgbClr val="262626"/>
                </a:solidFill>
                <a:latin typeface="Avenir LT Std 35 Light" charset="0"/>
              </a:rPr>
              <a:t>Engl</a:t>
            </a:r>
            <a:r>
              <a:rPr lang="en-US" sz="1600" dirty="0">
                <a:solidFill>
                  <a:srgbClr val="262626"/>
                </a:solidFill>
                <a:latin typeface="Avenir LT Std 35 Light" charset="0"/>
              </a:rPr>
              <a:t> J Med 2011; 365:981-92		5. Patel et al, N </a:t>
            </a:r>
            <a:r>
              <a:rPr lang="en-US" sz="1600" dirty="0" err="1">
                <a:solidFill>
                  <a:srgbClr val="262626"/>
                </a:solidFill>
                <a:latin typeface="Avenir LT Std 35 Light" charset="0"/>
              </a:rPr>
              <a:t>Engl</a:t>
            </a:r>
            <a:r>
              <a:rPr lang="en-US" sz="1600" dirty="0">
                <a:solidFill>
                  <a:srgbClr val="262626"/>
                </a:solidFill>
                <a:latin typeface="Avenir LT Std 35 Light" charset="0"/>
              </a:rPr>
              <a:t> J Med 2011;365:883-91</a:t>
            </a:r>
          </a:p>
          <a:p>
            <a:r>
              <a:rPr lang="en-US" sz="1600" dirty="0">
                <a:solidFill>
                  <a:srgbClr val="262626"/>
                </a:solidFill>
                <a:latin typeface="Avenir LT Std 35 Light" charset="0"/>
              </a:rPr>
              <a:t>3. Connolly et al	, N </a:t>
            </a:r>
            <a:r>
              <a:rPr lang="en-US" sz="1600" dirty="0" err="1">
                <a:solidFill>
                  <a:srgbClr val="262626"/>
                </a:solidFill>
                <a:latin typeface="Avenir LT Std 35 Light" charset="0"/>
              </a:rPr>
              <a:t>Engl</a:t>
            </a:r>
            <a:r>
              <a:rPr lang="en-US" sz="1600" dirty="0">
                <a:solidFill>
                  <a:srgbClr val="262626"/>
                </a:solidFill>
                <a:latin typeface="Avenir LT Std 35 Light" charset="0"/>
              </a:rPr>
              <a:t> J Med 2011; 364:806-17 	</a:t>
            </a:r>
            <a:endParaRPr lang="en-GB" sz="1600" dirty="0">
              <a:solidFill>
                <a:srgbClr val="262626"/>
              </a:solidFill>
              <a:latin typeface="Avenir LT Std 3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6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2233613" y="254001"/>
            <a:ext cx="8420100" cy="114617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2400" dirty="0">
                <a:latin typeface="Avenir LT Std 65 Medium" charset="0"/>
              </a:rPr>
              <a:t>3. Drug-drug interactions and pharmacokinetics of NOACs</a:t>
            </a:r>
            <a:r>
              <a:rPr lang="en-US" sz="3000" dirty="0">
                <a:latin typeface="Avenir LT Std 65 Medium" charset="0"/>
              </a:rPr>
              <a:t/>
            </a:r>
            <a:br>
              <a:rPr lang="en-US" sz="3000" dirty="0">
                <a:latin typeface="Avenir LT Std 65 Medium" charset="0"/>
              </a:rPr>
            </a:br>
            <a:r>
              <a:rPr lang="en-US" sz="3000" dirty="0">
                <a:latin typeface="Avenir LT Std 65 Medium" charset="0"/>
              </a:rPr>
              <a:t>    </a:t>
            </a:r>
            <a:r>
              <a:rPr lang="en-US" sz="2400" dirty="0">
                <a:latin typeface="Avenir LT Std 65 Medium" charset="0"/>
              </a:rPr>
              <a:t>Absorption and metabolism of NOACs </a:t>
            </a:r>
            <a:endParaRPr lang="en-GB" sz="2400" dirty="0">
              <a:latin typeface="Avenir LT Std 65 Medium" charset="0"/>
            </a:endParaRPr>
          </a:p>
        </p:txBody>
      </p:sp>
      <p:pic>
        <p:nvPicPr>
          <p:cNvPr id="47107" name="Content Placeholder 15" descr="Figure5_slide15.tif"/>
          <p:cNvPicPr>
            <a:picLocks noGrp="1" noChangeAspect="1"/>
          </p:cNvPicPr>
          <p:nvPr>
            <p:ph idx="1"/>
          </p:nvPr>
        </p:nvPicPr>
        <p:blipFill>
          <a:blip r:embed="rId2"/>
          <a:srcRect t="-2858" b="-2858"/>
          <a:stretch>
            <a:fillRect/>
          </a:stretch>
        </p:blipFill>
        <p:spPr bwMode="auto">
          <a:xfrm>
            <a:off x="2233613" y="1486424"/>
            <a:ext cx="7445375" cy="4095750"/>
          </a:xfrm>
          <a:noFill/>
          <a:ln>
            <a:miter lim="800000"/>
            <a:headEnd/>
            <a:tailEnd/>
          </a:ln>
        </p:spPr>
      </p:pic>
      <p:sp>
        <p:nvSpPr>
          <p:cNvPr id="4710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i="1">
                <a:solidFill>
                  <a:srgbClr val="898989"/>
                </a:solidFill>
                <a:latin typeface="Arial Italic" charset="0"/>
              </a:rPr>
              <a:t>15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668422"/>
            <a:ext cx="9144000" cy="288628"/>
          </a:xfrm>
          <a:prstGeom prst="rect">
            <a:avLst/>
          </a:prstGeom>
          <a:solidFill>
            <a:srgbClr val="1D3851"/>
          </a:solidFill>
          <a:effectLst>
            <a:innerShdw dir="16200000">
              <a:srgbClr val="000000">
                <a:alpha val="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216000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290691" y="3874024"/>
            <a:ext cx="4776788" cy="1588"/>
          </a:xfrm>
          <a:prstGeom prst="line">
            <a:avLst/>
          </a:prstGeom>
          <a:ln>
            <a:solidFill>
              <a:srgbClr val="CC16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113" name="Picture 5" descr="ESC logo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992814"/>
            <a:ext cx="7175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6" descr="Logo_EHRA_Quadri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3614" y="5992813"/>
            <a:ext cx="625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TextBox 10"/>
          <p:cNvSpPr txBox="1">
            <a:spLocks noChangeArrowheads="1"/>
          </p:cNvSpPr>
          <p:nvPr/>
        </p:nvSpPr>
        <p:spPr bwMode="auto">
          <a:xfrm>
            <a:off x="2109789" y="5668964"/>
            <a:ext cx="308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old" charset="0"/>
              </a:rPr>
              <a:t>www.escardio.org/EHRA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2233613" y="357188"/>
            <a:ext cx="7874000" cy="7159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2800" dirty="0">
                <a:latin typeface="Avenir LT Std 65 Medium" charset="0"/>
              </a:rPr>
              <a:t>Absorption and metabolism of NOAC</a:t>
            </a:r>
            <a:endParaRPr lang="en-GB" sz="2800" dirty="0">
              <a:latin typeface="Avenir LT Std 65 Medium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233614" y="1073150"/>
          <a:ext cx="7977187" cy="4176716"/>
        </p:xfrm>
        <a:graphic>
          <a:graphicData uri="http://schemas.openxmlformats.org/drawingml/2006/table">
            <a:tbl>
              <a:tblPr/>
              <a:tblGrid>
                <a:gridCol w="148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4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Dabigatran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Apixaban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Edoxaban *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Rivaroxaban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Bioavailability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3-7%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50%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62%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66% (w/o food) </a:t>
                      </a:r>
                      <a:b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</a:b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~100% with food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Prodrug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yes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Clearance: </a:t>
                      </a:r>
                      <a:b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</a:b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non-renal/renal of adsorbed dose if normal renal function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20%/80%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73%/27%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50%/50%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65%/35%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Liver metabolism: CYP3A4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yes (elimination; </a:t>
                      </a:r>
                      <a:b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</a:b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minor  CYP3A4)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minimal (&lt;4% </a:t>
                      </a:r>
                      <a:b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</a:b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of elimination)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yes (elimination)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Absorption with food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6-22% more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+39%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Intake with food?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official recommendation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mandatory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Absorption with H2B/PPI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plasma level -12 to -30%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Asian ethnicity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plasma level +25%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766763" algn="ctr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GI tolerability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dyspepsia 5-10%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problem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problem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problem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766763" algn="ctr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Elimination half-life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12-17h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12h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9-11h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5-9h (young)/11-13h (elderly)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82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i="1">
                <a:solidFill>
                  <a:srgbClr val="898989"/>
                </a:solidFill>
                <a:latin typeface="Arial Italic" charset="0"/>
              </a:rPr>
              <a:t>16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640609"/>
            <a:ext cx="9144000" cy="288628"/>
          </a:xfrm>
          <a:prstGeom prst="rect">
            <a:avLst/>
          </a:prstGeom>
          <a:solidFill>
            <a:srgbClr val="1D3851"/>
          </a:solidFill>
          <a:effectLst>
            <a:innerShdw dir="16200000">
              <a:srgbClr val="000000">
                <a:alpha val="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216000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06400" y="3787775"/>
            <a:ext cx="4776788" cy="1588"/>
          </a:xfrm>
          <a:prstGeom prst="line">
            <a:avLst/>
          </a:prstGeom>
          <a:ln>
            <a:solidFill>
              <a:srgbClr val="CC16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210" name="Picture 5" descr="ESC logo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40438"/>
            <a:ext cx="717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11" name="Picture 6" descr="Logo_EHRA_Quadri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614" y="6040438"/>
            <a:ext cx="6254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613901" y="6372226"/>
            <a:ext cx="468313" cy="468313"/>
          </a:xfrm>
          <a:prstGeom prst="actionButtonBackPreviou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85401" y="6365876"/>
            <a:ext cx="468313" cy="466725"/>
          </a:xfrm>
          <a:prstGeom prst="actionButtonForwardNex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8214" name="TextBox 10"/>
          <p:cNvSpPr txBox="1">
            <a:spLocks noChangeArrowheads="1"/>
          </p:cNvSpPr>
          <p:nvPr/>
        </p:nvSpPr>
        <p:spPr bwMode="auto">
          <a:xfrm>
            <a:off x="2109788" y="5640388"/>
            <a:ext cx="33512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old" charset="0"/>
              </a:rPr>
              <a:t>www.escardio.org/EHRA</a:t>
            </a:r>
          </a:p>
        </p:txBody>
      </p:sp>
      <p:sp>
        <p:nvSpPr>
          <p:cNvPr id="48215" name="TextBox 11"/>
          <p:cNvSpPr txBox="1">
            <a:spLocks noChangeArrowheads="1"/>
          </p:cNvSpPr>
          <p:nvPr/>
        </p:nvSpPr>
        <p:spPr bwMode="auto">
          <a:xfrm>
            <a:off x="2605089" y="5249864"/>
            <a:ext cx="2427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venir LT Std 35 Light" charset="0"/>
              </a:rPr>
              <a:t>* not approved yet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xfrm>
            <a:off x="2233613" y="357189"/>
            <a:ext cx="7874000" cy="1042987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2800" dirty="0">
                <a:latin typeface="Avenir LT Std 65 Medium" charset="0"/>
              </a:rPr>
              <a:t>Possible drug-drug interactions – </a:t>
            </a:r>
            <a:br>
              <a:rPr lang="en-US" sz="2800" dirty="0">
                <a:latin typeface="Avenir LT Std 65 Medium" charset="0"/>
              </a:rPr>
            </a:br>
            <a:r>
              <a:rPr lang="en-US" sz="2800" dirty="0">
                <a:latin typeface="Avenir LT Std 65 Medium" charset="0"/>
              </a:rPr>
              <a:t>Effect on NOAC plasma levels part 1</a:t>
            </a:r>
            <a:endParaRPr lang="en-GB" sz="2800" dirty="0">
              <a:latin typeface="Avenir LT Std 65 Medium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2243138" y="1398588"/>
          <a:ext cx="7791450" cy="3724276"/>
        </p:xfrm>
        <a:graphic>
          <a:graphicData uri="http://schemas.openxmlformats.org/drawingml/2006/table">
            <a:tbl>
              <a:tblPr/>
              <a:tblGrid>
                <a:gridCol w="1328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Dabigatran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Apixaban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Edoxaban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Rivaroxaban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Atorvastatin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P-gp/ CYP3A4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+18%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Digoxin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Verapamil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P-gp/ wk CYP3A4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+12–180% </a:t>
                      </a:r>
                      <a:b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</a:b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+ 53% (slow release) </a:t>
                      </a:r>
                      <a:b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</a:b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minor effect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Diltiazem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P-gp/ wk CYP3A4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+40%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minor effect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Quinidine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+50%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+80%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+50%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Amiodarone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+12–60%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minor effect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Dronedarone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P-gp/CYP3A4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+70–100%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+85%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Ketoconazole; itraconazole; voriconazole; posaconazole; 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 and BCRP/ CYP3A4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+140–150%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+100%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 yet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up to +160%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6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127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i="1">
                <a:solidFill>
                  <a:srgbClr val="898989"/>
                </a:solidFill>
                <a:latin typeface="Arial Italic" charset="0"/>
              </a:rPr>
              <a:t>19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640609"/>
            <a:ext cx="9144000" cy="288628"/>
          </a:xfrm>
          <a:prstGeom prst="rect">
            <a:avLst/>
          </a:prstGeom>
          <a:solidFill>
            <a:srgbClr val="1D3851"/>
          </a:solidFill>
          <a:effectLst>
            <a:innerShdw dir="16200000">
              <a:srgbClr val="000000">
                <a:alpha val="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216000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06400" y="3787775"/>
            <a:ext cx="4776788" cy="1588"/>
          </a:xfrm>
          <a:prstGeom prst="line">
            <a:avLst/>
          </a:prstGeom>
          <a:ln>
            <a:solidFill>
              <a:srgbClr val="CC16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80" name="Picture 5" descr="ESC logo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40438"/>
            <a:ext cx="717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1" name="Picture 6" descr="Logo_EHRA_Quadri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614" y="6040438"/>
            <a:ext cx="6254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613901" y="6372226"/>
            <a:ext cx="468313" cy="468313"/>
          </a:xfrm>
          <a:prstGeom prst="actionButtonBackPreviou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85401" y="6365876"/>
            <a:ext cx="468313" cy="466725"/>
          </a:xfrm>
          <a:prstGeom prst="actionButtonForwardNex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1284" name="TextBox 10"/>
          <p:cNvSpPr txBox="1">
            <a:spLocks noChangeArrowheads="1"/>
          </p:cNvSpPr>
          <p:nvPr/>
        </p:nvSpPr>
        <p:spPr bwMode="auto">
          <a:xfrm>
            <a:off x="2109788" y="5640388"/>
            <a:ext cx="3663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old" charset="0"/>
              </a:rPr>
              <a:t>www.escardio.org/EHRA</a:t>
            </a:r>
          </a:p>
        </p:txBody>
      </p:sp>
      <p:grpSp>
        <p:nvGrpSpPr>
          <p:cNvPr id="51285" name="Group 22"/>
          <p:cNvGrpSpPr>
            <a:grpSpLocks/>
          </p:cNvGrpSpPr>
          <p:nvPr/>
        </p:nvGrpSpPr>
        <p:grpSpPr bwMode="auto">
          <a:xfrm>
            <a:off x="6378576" y="1768475"/>
            <a:ext cx="3656013" cy="3354388"/>
            <a:chOff x="4854575" y="1768357"/>
            <a:chExt cx="3656013" cy="3354507"/>
          </a:xfrm>
        </p:grpSpPr>
        <p:sp>
          <p:nvSpPr>
            <p:cNvPr id="24" name="Rectangle 4" descr="Light downward diagonal"/>
            <p:cNvSpPr>
              <a:spLocks noChangeArrowheads="1"/>
            </p:cNvSpPr>
            <p:nvPr/>
          </p:nvSpPr>
          <p:spPr bwMode="auto">
            <a:xfrm>
              <a:off x="5711825" y="4357662"/>
              <a:ext cx="1558925" cy="765202"/>
            </a:xfrm>
            <a:prstGeom prst="rect">
              <a:avLst/>
            </a:prstGeom>
            <a:pattFill prst="ltDnDiag">
              <a:fgClr>
                <a:srgbClr val="E86761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  <p:sp>
          <p:nvSpPr>
            <p:cNvPr id="35843" name="Rectangle 3" descr="Light downward diagonal"/>
            <p:cNvSpPr>
              <a:spLocks noChangeArrowheads="1"/>
            </p:cNvSpPr>
            <p:nvPr/>
          </p:nvSpPr>
          <p:spPr bwMode="auto">
            <a:xfrm>
              <a:off x="5711825" y="3933784"/>
              <a:ext cx="1558925" cy="400064"/>
            </a:xfrm>
            <a:prstGeom prst="rect">
              <a:avLst/>
            </a:prstGeom>
            <a:pattFill prst="ltDnDiag">
              <a:fgClr>
                <a:srgbClr val="FBC08F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  <p:sp>
          <p:nvSpPr>
            <p:cNvPr id="35842" name="Rectangle 2" descr="Light downward diagonal"/>
            <p:cNvSpPr>
              <a:spLocks noChangeArrowheads="1"/>
            </p:cNvSpPr>
            <p:nvPr/>
          </p:nvSpPr>
          <p:spPr bwMode="auto">
            <a:xfrm>
              <a:off x="7270750" y="3581346"/>
              <a:ext cx="1239838" cy="352438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  <p:sp>
          <p:nvSpPr>
            <p:cNvPr id="19" name="Rectangle 2" descr="Light downward diagonal"/>
            <p:cNvSpPr>
              <a:spLocks noChangeArrowheads="1"/>
            </p:cNvSpPr>
            <p:nvPr/>
          </p:nvSpPr>
          <p:spPr bwMode="auto">
            <a:xfrm>
              <a:off x="7270750" y="2438306"/>
              <a:ext cx="1239838" cy="681062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  <p:sp>
          <p:nvSpPr>
            <p:cNvPr id="21" name="Rectangle 2" descr="Light downward diagonal"/>
            <p:cNvSpPr>
              <a:spLocks noChangeArrowheads="1"/>
            </p:cNvSpPr>
            <p:nvPr/>
          </p:nvSpPr>
          <p:spPr bwMode="auto">
            <a:xfrm>
              <a:off x="4854575" y="1768357"/>
              <a:ext cx="857250" cy="1100177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  <p:sp>
          <p:nvSpPr>
            <p:cNvPr id="22" name="Rectangle 2" descr="Light downward diagonal"/>
            <p:cNvSpPr>
              <a:spLocks noChangeArrowheads="1"/>
            </p:cNvSpPr>
            <p:nvPr/>
          </p:nvSpPr>
          <p:spPr bwMode="auto">
            <a:xfrm>
              <a:off x="4854575" y="3165407"/>
              <a:ext cx="857250" cy="1168441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  <p:sp>
          <p:nvSpPr>
            <p:cNvPr id="35844" name="Rectangle 4" descr="Light downward diagonal"/>
            <p:cNvSpPr>
              <a:spLocks noChangeArrowheads="1"/>
            </p:cNvSpPr>
            <p:nvPr/>
          </p:nvSpPr>
          <p:spPr bwMode="auto">
            <a:xfrm>
              <a:off x="7270750" y="3951247"/>
              <a:ext cx="1239838" cy="400064"/>
            </a:xfrm>
            <a:prstGeom prst="rect">
              <a:avLst/>
            </a:prstGeom>
            <a:pattFill prst="ltDnDiag">
              <a:fgClr>
                <a:srgbClr val="E86761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  <p:sp>
          <p:nvSpPr>
            <p:cNvPr id="25" name="Rectangle 2" descr="Light downward diagonal"/>
            <p:cNvSpPr>
              <a:spLocks noChangeArrowheads="1"/>
            </p:cNvSpPr>
            <p:nvPr/>
          </p:nvSpPr>
          <p:spPr bwMode="auto">
            <a:xfrm>
              <a:off x="5711825" y="2833608"/>
              <a:ext cx="1558925" cy="314336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0"/>
                </a:srgbClr>
              </a:outerShdw>
            </a:effectLst>
          </p:spPr>
          <p:txBody>
            <a:bodyPr tIns="91440" bIns="91440"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</p:grpSp>
      <p:sp>
        <p:nvSpPr>
          <p:cNvPr id="51286" name="TextBox 22"/>
          <p:cNvSpPr txBox="1">
            <a:spLocks noChangeArrowheads="1"/>
          </p:cNvSpPr>
          <p:nvPr/>
        </p:nvSpPr>
        <p:spPr bwMode="auto">
          <a:xfrm>
            <a:off x="2233614" y="5200651"/>
            <a:ext cx="81613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venir LT Std 55 Roman" charset="0"/>
              </a:rPr>
              <a:t>Red – contraindicated; orange – reduce dose; yellow – consider dose reduction if another yellow factor present; </a:t>
            </a:r>
          </a:p>
          <a:p>
            <a:r>
              <a:rPr lang="en-US" sz="1100">
                <a:latin typeface="Avenir LT Std 55 Roman" charset="0"/>
              </a:rPr>
              <a:t>hatching – no data available; recommendation made from pharmacokinetic considerations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A4F9C-CB6C-4AFC-A09D-E6077F50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85D0D-2EEB-4F80-9553-149F8C353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F33222-044B-4D92-B978-3EEE18159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3" r="1536" b="6476"/>
          <a:stretch/>
        </p:blipFill>
        <p:spPr>
          <a:xfrm>
            <a:off x="93617" y="418011"/>
            <a:ext cx="12004766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0"/>
          <p:cNvGrpSpPr>
            <a:grpSpLocks/>
          </p:cNvGrpSpPr>
          <p:nvPr/>
        </p:nvGrpSpPr>
        <p:grpSpPr bwMode="auto">
          <a:xfrm>
            <a:off x="4875214" y="2073275"/>
            <a:ext cx="3976687" cy="2959100"/>
            <a:chOff x="3351213" y="2091864"/>
            <a:chExt cx="3976687" cy="2959100"/>
          </a:xfrm>
        </p:grpSpPr>
        <p:sp>
          <p:nvSpPr>
            <p:cNvPr id="52297" name="Rectangle 3" descr="Light downward diagonal"/>
            <p:cNvSpPr>
              <a:spLocks noChangeArrowheads="1"/>
            </p:cNvSpPr>
            <p:nvPr/>
          </p:nvSpPr>
          <p:spPr bwMode="auto">
            <a:xfrm>
              <a:off x="3351213" y="3234864"/>
              <a:ext cx="3976687" cy="452438"/>
            </a:xfrm>
            <a:prstGeom prst="rect">
              <a:avLst/>
            </a:prstGeom>
            <a:pattFill prst="ltDnDiag">
              <a:fgClr>
                <a:srgbClr val="E86761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fr-FR"/>
            </a:p>
          </p:txBody>
        </p:sp>
        <p:sp>
          <p:nvSpPr>
            <p:cNvPr id="52298" name="Rectangle 4" descr="Light downward diagonal"/>
            <p:cNvSpPr>
              <a:spLocks noChangeArrowheads="1"/>
            </p:cNvSpPr>
            <p:nvPr/>
          </p:nvSpPr>
          <p:spPr bwMode="auto">
            <a:xfrm>
              <a:off x="6032500" y="2834814"/>
              <a:ext cx="1295400" cy="395288"/>
            </a:xfrm>
            <a:prstGeom prst="rect">
              <a:avLst/>
            </a:prstGeom>
            <a:pattFill prst="ltDnDiag">
              <a:fgClr>
                <a:srgbClr val="E8F574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fr-FR"/>
            </a:p>
          </p:txBody>
        </p:sp>
        <p:sp>
          <p:nvSpPr>
            <p:cNvPr id="52299" name="Rectangle 5" descr="Light downward diagonal"/>
            <p:cNvSpPr>
              <a:spLocks noChangeArrowheads="1"/>
            </p:cNvSpPr>
            <p:nvPr/>
          </p:nvSpPr>
          <p:spPr bwMode="auto">
            <a:xfrm>
              <a:off x="3351213" y="2091864"/>
              <a:ext cx="3976687" cy="365125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fr-FR"/>
            </a:p>
          </p:txBody>
        </p:sp>
        <p:sp>
          <p:nvSpPr>
            <p:cNvPr id="52300" name="Rectangle 3" descr="Light downward diagonal"/>
            <p:cNvSpPr>
              <a:spLocks noChangeArrowheads="1"/>
            </p:cNvSpPr>
            <p:nvPr/>
          </p:nvSpPr>
          <p:spPr bwMode="auto">
            <a:xfrm>
              <a:off x="3351213" y="2474452"/>
              <a:ext cx="1314450" cy="377825"/>
            </a:xfrm>
            <a:prstGeom prst="rect">
              <a:avLst/>
            </a:prstGeom>
            <a:pattFill prst="ltDnDiag">
              <a:fgClr>
                <a:srgbClr val="E86761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fr-FR"/>
            </a:p>
          </p:txBody>
        </p:sp>
        <p:sp>
          <p:nvSpPr>
            <p:cNvPr id="52301" name="Rectangle 5" descr="Light downward diagonal"/>
            <p:cNvSpPr>
              <a:spLocks noChangeArrowheads="1"/>
            </p:cNvSpPr>
            <p:nvPr/>
          </p:nvSpPr>
          <p:spPr bwMode="auto">
            <a:xfrm>
              <a:off x="4665663" y="2466514"/>
              <a:ext cx="2662237" cy="377825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fr-FR"/>
            </a:p>
          </p:txBody>
        </p:sp>
        <p:sp>
          <p:nvSpPr>
            <p:cNvPr id="52302" name="Rectangle 5" descr="Light downward diagonal"/>
            <p:cNvSpPr>
              <a:spLocks noChangeArrowheads="1"/>
            </p:cNvSpPr>
            <p:nvPr/>
          </p:nvSpPr>
          <p:spPr bwMode="auto">
            <a:xfrm>
              <a:off x="4665663" y="2852277"/>
              <a:ext cx="1317625" cy="377825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fr-FR"/>
            </a:p>
          </p:txBody>
        </p:sp>
        <p:sp>
          <p:nvSpPr>
            <p:cNvPr id="52303" name="Rectangle 5" descr="Light downward diagonal"/>
            <p:cNvSpPr>
              <a:spLocks noChangeArrowheads="1"/>
            </p:cNvSpPr>
            <p:nvPr/>
          </p:nvSpPr>
          <p:spPr bwMode="auto">
            <a:xfrm>
              <a:off x="4678363" y="4673139"/>
              <a:ext cx="1317625" cy="377825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endParaRPr lang="fr-FR"/>
            </a:p>
          </p:txBody>
        </p:sp>
      </p:grpSp>
      <p:sp>
        <p:nvSpPr>
          <p:cNvPr id="52227" name="Title 1"/>
          <p:cNvSpPr>
            <a:spLocks noGrp="1"/>
          </p:cNvSpPr>
          <p:nvPr>
            <p:ph type="title"/>
          </p:nvPr>
        </p:nvSpPr>
        <p:spPr bwMode="auto">
          <a:xfrm>
            <a:off x="2233612" y="622301"/>
            <a:ext cx="8527001" cy="77787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2800" dirty="0">
                <a:latin typeface="Avenir LT Std 65 Medium" charset="0"/>
              </a:rPr>
              <a:t>Possible drug-drug interactions – </a:t>
            </a:r>
            <a:br>
              <a:rPr lang="en-US" sz="2800" dirty="0">
                <a:latin typeface="Avenir LT Std 65 Medium" charset="0"/>
              </a:rPr>
            </a:br>
            <a:r>
              <a:rPr lang="en-US" sz="2800" dirty="0">
                <a:latin typeface="Avenir LT Std 65 Medium" charset="0"/>
              </a:rPr>
              <a:t>Effect on NOAC plasma levels part 2</a:t>
            </a:r>
            <a:endParaRPr lang="en-GB" sz="2800" dirty="0">
              <a:latin typeface="Avenir LT Std 65 Medium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208214" y="1674813"/>
          <a:ext cx="7977187" cy="3371852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Interaction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Dabigatran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Apixaban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Edoxaban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55 Roman" charset="0"/>
                          <a:ea typeface="ＭＳ Ｐゴシック" pitchFamily="-1" charset="-128"/>
                        </a:rPr>
                        <a:t>Rivaroxaban</a:t>
                      </a:r>
                      <a:endParaRPr kumimoji="0" lang="en-GB" sz="1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55 Roman" charset="0"/>
                        <a:ea typeface="ＭＳ Ｐゴシック" pitchFamily="-1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Fluconazole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 CYP3A4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+42%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Cyclosporin; tacrolimus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+50%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Clarithromycin; erythromycin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P-gp/ CYP3A4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+15–20%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+30–54%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HIV protease inhibitors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 and BCRP/ CYP3A4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strong increase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up to +153%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6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Rifampicin;     </a:t>
                      </a:r>
                      <a:b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St John’s wort; carbamezepine; phenytoin; phenobarbital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P-gp and BCRP/ CYP3A4/CYP2J2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-66%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-54%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67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-35%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up to -50%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Antacids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GI absorption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-12-30%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data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 effect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228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i="1">
                <a:solidFill>
                  <a:srgbClr val="898989"/>
                </a:solidFill>
                <a:latin typeface="Arial Italic" charset="0"/>
              </a:rPr>
              <a:t>20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640609"/>
            <a:ext cx="9144000" cy="288628"/>
          </a:xfrm>
          <a:prstGeom prst="rect">
            <a:avLst/>
          </a:prstGeom>
          <a:solidFill>
            <a:srgbClr val="1D3851"/>
          </a:solidFill>
          <a:effectLst>
            <a:innerShdw dir="16200000">
              <a:srgbClr val="000000">
                <a:alpha val="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216000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06400" y="3787775"/>
            <a:ext cx="4776788" cy="1588"/>
          </a:xfrm>
          <a:prstGeom prst="line">
            <a:avLst/>
          </a:prstGeom>
          <a:ln>
            <a:solidFill>
              <a:srgbClr val="CC16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291" name="Picture 5" descr="ESC logo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40438"/>
            <a:ext cx="717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92" name="Picture 6" descr="Logo_EHRA_Quadri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614" y="6040438"/>
            <a:ext cx="6254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613901" y="6372226"/>
            <a:ext cx="468313" cy="468313"/>
          </a:xfrm>
          <a:prstGeom prst="actionButtonBackPreviou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85401" y="6365876"/>
            <a:ext cx="468313" cy="466725"/>
          </a:xfrm>
          <a:prstGeom prst="actionButtonForwardNex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2295" name="TextBox 10"/>
          <p:cNvSpPr txBox="1">
            <a:spLocks noChangeArrowheads="1"/>
          </p:cNvSpPr>
          <p:nvPr/>
        </p:nvSpPr>
        <p:spPr bwMode="auto">
          <a:xfrm>
            <a:off x="2109788" y="5640388"/>
            <a:ext cx="3579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old" charset="0"/>
              </a:rPr>
              <a:t>www.escardio.org/EHRA</a:t>
            </a:r>
          </a:p>
        </p:txBody>
      </p:sp>
      <p:sp>
        <p:nvSpPr>
          <p:cNvPr id="52296" name="TextBox 19"/>
          <p:cNvSpPr txBox="1">
            <a:spLocks noChangeArrowheads="1"/>
          </p:cNvSpPr>
          <p:nvPr/>
        </p:nvSpPr>
        <p:spPr bwMode="auto">
          <a:xfrm>
            <a:off x="2233613" y="5230813"/>
            <a:ext cx="82280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venir LT Std 35 Light" charset="0"/>
              </a:rPr>
              <a:t>Red – contraindicated; orange – reduce dose; yellow – consider dose reduction if another yellow factor present;</a:t>
            </a:r>
          </a:p>
          <a:p>
            <a:r>
              <a:rPr lang="en-US" sz="1100">
                <a:latin typeface="Avenir LT Std 35 Light" charset="0"/>
              </a:rPr>
              <a:t>hatching – no data available; recommendation made from pharmacokinetic considerations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2233614" y="366713"/>
            <a:ext cx="8067675" cy="10334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2800" dirty="0">
                <a:latin typeface="Avenir LT Std 65 Medium" charset="0"/>
              </a:rPr>
              <a:t>NOACs in renal dysfunction – </a:t>
            </a:r>
            <a:br>
              <a:rPr lang="en-US" sz="2800" dirty="0">
                <a:latin typeface="Avenir LT Std 65 Medium" charset="0"/>
              </a:rPr>
            </a:br>
            <a:r>
              <a:rPr lang="en-US" sz="2800" dirty="0">
                <a:latin typeface="Avenir LT Std 65 Medium" charset="0"/>
              </a:rPr>
              <a:t>Practical recommendations for dosing in chronic kidney disease</a:t>
            </a:r>
            <a:endParaRPr lang="en-GB" sz="2800" dirty="0">
              <a:latin typeface="Avenir LT Std 65 Medium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33614" y="1625600"/>
          <a:ext cx="7723187" cy="3282888"/>
        </p:xfrm>
        <a:graphic>
          <a:graphicData uri="http://schemas.openxmlformats.org/drawingml/2006/table">
            <a:tbl>
              <a:tblPr/>
              <a:tblGrid>
                <a:gridCol w="2470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8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Dabigatran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8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Apixaban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8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Edoxaban *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8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Rivaroxaban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625"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When CrCl 30-49 ml/min, 150 mg BID is possible (SmPC) but 110 mg BID if ‘high risk of bleeding’ (SmPC) or ‘recommended’ (GL update)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</a:t>
                      </a:r>
                    </a:p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Note: 75 mg BID approved in US only **</a:t>
                      </a:r>
                    </a:p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if CrCl 15-30 ml/min </a:t>
                      </a:r>
                    </a:p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- if CrCl 30-49 ml/min </a:t>
                      </a:r>
                    </a:p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and other orange factor (e.g. verapamil)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936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CrCl 15-29 ml/min: 2.5 mg BID is possible </a:t>
                      </a:r>
                    </a:p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Serum creatinine ≥ 1.5 mg/dl in combination with age ≥80 years or weight ≤60 kg (SmPC) or with other yellow’ factor: 2.5 mg BID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936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not available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936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457200" rtl="0" eaLnBrk="1" fontAlgn="base" latinLnBrk="0" hangingPunct="1">
                        <a:lnSpc>
                          <a:spcPts val="1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LT Std 45 Book" charset="0"/>
                          <a:ea typeface="ＭＳ Ｐゴシック" pitchFamily="-1" charset="-128"/>
                        </a:rPr>
                        <a:t>15 mg OD when CrCl 15-49 ml/min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LT Std 45 Book" charset="0"/>
                        <a:ea typeface="ＭＳ Ｐゴシック" pitchFamily="-1" charset="-128"/>
                      </a:endParaRPr>
                    </a:p>
                  </a:txBody>
                  <a:tcPr marL="68580" marR="68580" marT="936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043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i="1">
                <a:solidFill>
                  <a:srgbClr val="898989"/>
                </a:solidFill>
                <a:latin typeface="Arial Italic" charset="0"/>
              </a:rPr>
              <a:t>28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640609"/>
            <a:ext cx="9144000" cy="288628"/>
          </a:xfrm>
          <a:prstGeom prst="rect">
            <a:avLst/>
          </a:prstGeom>
          <a:solidFill>
            <a:srgbClr val="1D3851"/>
          </a:solidFill>
          <a:effectLst>
            <a:innerShdw dir="16200000">
              <a:srgbClr val="000000">
                <a:alpha val="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216000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06400" y="3787775"/>
            <a:ext cx="4776788" cy="1588"/>
          </a:xfrm>
          <a:prstGeom prst="line">
            <a:avLst/>
          </a:prstGeom>
          <a:ln>
            <a:solidFill>
              <a:srgbClr val="CC16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41" name="Picture 5" descr="ESC logo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40438"/>
            <a:ext cx="717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2" name="Picture 6" descr="Logo_EHRA_Quadri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3614" y="6040437"/>
            <a:ext cx="625476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613901" y="6372226"/>
            <a:ext cx="468313" cy="468313"/>
          </a:xfrm>
          <a:prstGeom prst="actionButtonBackPreviou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85401" y="6365876"/>
            <a:ext cx="468313" cy="466725"/>
          </a:xfrm>
          <a:prstGeom prst="actionButtonForwardNex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60445" name="TextBox 10"/>
          <p:cNvSpPr txBox="1">
            <a:spLocks noChangeArrowheads="1"/>
          </p:cNvSpPr>
          <p:nvPr/>
        </p:nvSpPr>
        <p:spPr bwMode="auto">
          <a:xfrm>
            <a:off x="2109788" y="5640388"/>
            <a:ext cx="36941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old" charset="0"/>
              </a:rPr>
              <a:t>www.escardio.org/EHRA</a:t>
            </a:r>
          </a:p>
        </p:txBody>
      </p:sp>
      <p:sp>
        <p:nvSpPr>
          <p:cNvPr id="60446" name="TextBox 16"/>
          <p:cNvSpPr txBox="1">
            <a:spLocks noChangeArrowheads="1"/>
          </p:cNvSpPr>
          <p:nvPr/>
        </p:nvSpPr>
        <p:spPr bwMode="auto">
          <a:xfrm>
            <a:off x="2233613" y="5380038"/>
            <a:ext cx="7848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000">
                <a:solidFill>
                  <a:srgbClr val="595959"/>
                </a:solidFill>
                <a:latin typeface="Avenir LT Std 35 Light" charset="0"/>
              </a:rPr>
              <a:t>1. Camm et al, Eur Heart J 2012;33:2719-47</a:t>
            </a:r>
          </a:p>
        </p:txBody>
      </p:sp>
      <p:sp>
        <p:nvSpPr>
          <p:cNvPr id="60447" name="TextBox 15"/>
          <p:cNvSpPr txBox="1">
            <a:spLocks noChangeArrowheads="1"/>
          </p:cNvSpPr>
          <p:nvPr/>
        </p:nvSpPr>
        <p:spPr bwMode="auto">
          <a:xfrm>
            <a:off x="2233614" y="4984751"/>
            <a:ext cx="8067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000">
                <a:latin typeface="Avenir LT Std 45 Book" charset="0"/>
              </a:rPr>
              <a:t>* No EMA approval yet. Needs update after finalisation of SmPC  ** No EMA indication. FDA recommendation based on pharmacokinetics. Carefully consider benefits and risks of this approach Note that 75 mg capsules are not available in Europe for AF indication. </a:t>
            </a:r>
          </a:p>
        </p:txBody>
      </p:sp>
      <p:sp>
        <p:nvSpPr>
          <p:cNvPr id="60448" name="TextBox 13"/>
          <p:cNvSpPr txBox="1">
            <a:spLocks noChangeArrowheads="1"/>
          </p:cNvSpPr>
          <p:nvPr/>
        </p:nvSpPr>
        <p:spPr bwMode="auto">
          <a:xfrm>
            <a:off x="4816476" y="55038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2"/>
            <a:ext cx="6858001" cy="12192002"/>
          </a:xfrm>
          <a:prstGeom prst="rect">
            <a:avLst/>
          </a:prstGeom>
          <a:gradFill flip="none" rotWithShape="1">
            <a:gsLst>
              <a:gs pos="0">
                <a:srgbClr val="008CBE"/>
              </a:gs>
              <a:gs pos="48000">
                <a:srgbClr val="008CBE"/>
              </a:gs>
              <a:gs pos="0">
                <a:srgbClr val="004360">
                  <a:alpha val="93000"/>
                  <a:lumMod val="92000"/>
                </a:srgb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800" b="1" dirty="0">
                <a:latin typeface="+mj-lt"/>
              </a:rPr>
              <a:t>Thanks for your attention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" y="5398540"/>
            <a:ext cx="2400980" cy="1594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5398540"/>
            <a:ext cx="2073864" cy="1478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0D812F-ADF2-4303-82B3-1221A63D8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58" y="153499"/>
            <a:ext cx="1169546" cy="1264139"/>
          </a:xfrm>
          <a:prstGeom prst="rect">
            <a:avLst/>
          </a:prstGeom>
          <a:effectLst>
            <a:outerShdw blurRad="939800" dir="19980000" algn="ctr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56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07D6B-266F-4CC2-A8C8-5096D7C5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American College of Cardiology </a:t>
            </a:r>
            <a:br>
              <a:rPr lang="en-US" sz="2800" dirty="0"/>
            </a:br>
            <a:r>
              <a:rPr lang="en-US" sz="2800" dirty="0"/>
              <a:t>(ACC)/AHA Class of Recommendations (COR) IIb and Level of </a:t>
            </a:r>
            <a:br>
              <a:rPr lang="en-US" sz="2800" dirty="0"/>
            </a:br>
            <a:r>
              <a:rPr lang="en-US" sz="2800" dirty="0"/>
              <a:t>Evidence (LOE) C-limited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C8B1AD-4F69-4F2D-92A2-80A041637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C98D46-7DFB-4346-8296-D0F8F883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5" y="2542903"/>
            <a:ext cx="11542318" cy="17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6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A0DD0-36AE-4AA7-8C50-ED7C77EA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Apixaban versus other oral anticoagulants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37480-20F0-4A61-8E05-468639FB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134D54-1F56-490B-B626-57514569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3" r="1750" b="9931"/>
          <a:stretch/>
        </p:blipFill>
        <p:spPr>
          <a:xfrm>
            <a:off x="106680" y="1417638"/>
            <a:ext cx="11978640" cy="527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A9D50-8F8E-4155-8828-13708F6D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2018 systematic review and meta-analysis of all observational real-world of 16 studies of 170 814 patients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D7559-AFE4-48FF-844E-1BC220F3A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Compared with warfarin, apixaban regular dose was more effective in reducing any thromboembolic event (odds ratio: 0.77; 95% confidence interval: 0.64–0.93), but no significant difference was found for stroke risk. </a:t>
            </a:r>
          </a:p>
          <a:p>
            <a:r>
              <a:rPr lang="en-US" dirty="0"/>
              <a:t>Apixaban was as effective as dabigatran and rivaroxaban in reducing thromboembolic events and stroke.</a:t>
            </a:r>
          </a:p>
          <a:p>
            <a:r>
              <a:rPr lang="en-US" dirty="0"/>
              <a:t> The risk of major bleeding was significantly lower for apixaban compared with warfarin, dabigatran, and rivaroxaban (relative risk reduction, 38%, 35%, and 46%, respectively). </a:t>
            </a:r>
          </a:p>
          <a:p>
            <a:r>
              <a:rPr lang="en-US" dirty="0"/>
              <a:t>Similarly, the risk for intracranial hemorrhage was significantly lower for apixaban than warfarin and rivaroxaban (46% and 54%, respectively) but not dabigatran. </a:t>
            </a:r>
          </a:p>
          <a:p>
            <a:r>
              <a:rPr lang="en-US" dirty="0"/>
              <a:t>The risk of gastrointestinal bleeding was lower with apixaban when compared with all oral anticoagulant agents (P&lt;0.00001 for all comparisons).</a:t>
            </a:r>
          </a:p>
        </p:txBody>
      </p:sp>
    </p:spTree>
    <p:extLst>
      <p:ext uri="{BB962C8B-B14F-4D97-AF65-F5344CB8AC3E}">
        <p14:creationId xmlns:p14="http://schemas.microsoft.com/office/powerpoint/2010/main" val="138288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73299-9B0B-4B59-9B21-BACE77B3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B979B79-ADD5-4450-A25B-C097123C5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329" y="2984546"/>
            <a:ext cx="10260232" cy="1587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90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48F711E-2E5B-4BD7-9D93-2C912F3BCF1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62775" y="1825625"/>
            <a:ext cx="5229225" cy="4154488"/>
          </a:xfrm>
          <a:prstGeom prst="flowChartProcess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GB" altLang="en-US" sz="28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68D4D-9716-42B0-B714-869D4EDD9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9" r="892" b="23612"/>
          <a:stretch/>
        </p:blipFill>
        <p:spPr>
          <a:xfrm>
            <a:off x="412450" y="1661375"/>
            <a:ext cx="11544419" cy="448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3C52C8D-A0B7-4FCB-914A-DBDD9EFF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DC5FDE-DE88-4A81-B745-ABE70E9D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Danish Cohort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5A322B-BC94-42FE-A323-9DE34B14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The occurrence of stroke/thromboembolism, major bleeding, myocardial infarction, and all-cause mortality over 2 years of follow-up were investigated using adjusted Cox regressions.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6264 Danish patients with AF initiated on rivaroxaban or apixaban.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increased risk of stroke/thromboembolism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HelveticaNeue"/>
              </a:rPr>
              <a:t>P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HelveticaNeue"/>
              </a:rPr>
              <a:t>trend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=0.06)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 myocardial infarction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HelveticaNeue"/>
              </a:rPr>
              <a:t>P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HelveticaNeue"/>
              </a:rPr>
              <a:t>trend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=0.65)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 or all-cause mortality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HelveticaNeue"/>
              </a:rPr>
              <a:t>P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HelveticaNeue"/>
              </a:rPr>
              <a:t>trend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=0.89).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Adjusted Hazard Ratio 1.81 with 0% to 100% use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HelveticaNeue"/>
              </a:rPr>
              <a:t>P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HelveticaNeue"/>
              </a:rPr>
              <a:t>trend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Neue"/>
              </a:rPr>
              <a:t>=0.01).</a:t>
            </a:r>
          </a:p>
          <a:p>
            <a:endParaRPr lang="en-US" dirty="0">
              <a:solidFill>
                <a:srgbClr val="000000"/>
              </a:solidFill>
              <a:latin typeface="Helvetica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0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E3BAA-3E45-44FF-ADA0-56E99E51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71576B-640A-4E37-BAEF-D2882FD4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Deep vein thrombosis: Treatment of deep vein thrombosis (DVT); to reduce the risk of recurrent DVT following initial therapy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Nonvalvular atrial fibrillation: To reduce the risk of stroke and systemic embolism in patients with nonvalvular atrial fibrillation (AF)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Postoperative venous thromboprophylaxis following hip or knee replacement surgery: Prophylaxis of DVT, which may lead to pulmonary embolism (PE), in patients who have undergone hip or knee replacement surgery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Pulmonary embolism: Treatment of PE; to reduce the risk of recurrent PE following initial therapy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1144</Words>
  <Application>Microsoft Office PowerPoint</Application>
  <PresentationFormat>Custom</PresentationFormat>
  <Paragraphs>257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Apixaban in stroke </vt:lpstr>
      <vt:lpstr>PowerPoint Presentation</vt:lpstr>
      <vt:lpstr>The American College of Cardiology  (ACC)/AHA Class of Recommendations (COR) IIb and Level of  Evidence (LOE) C-limited data</vt:lpstr>
      <vt:lpstr>Apixaban versus other oral anticoagulants</vt:lpstr>
      <vt:lpstr>2018 systematic review and meta-analysis of all observational real-world of 16 studies of 170 814 patients  </vt:lpstr>
      <vt:lpstr>Conclusion</vt:lpstr>
      <vt:lpstr>PowerPoint Presentation</vt:lpstr>
      <vt:lpstr>2020 Danish Cohort study</vt:lpstr>
      <vt:lpstr>USE</vt:lpstr>
      <vt:lpstr>Use: Off-Label </vt:lpstr>
      <vt:lpstr>Contraindications</vt:lpstr>
      <vt:lpstr>Dosing in Renal Failure</vt:lpstr>
      <vt:lpstr>Dose in ESRD</vt:lpstr>
      <vt:lpstr>Dosing: Hepatic Impairment: </vt:lpstr>
      <vt:lpstr>Dosing: Obesity </vt:lpstr>
      <vt:lpstr>NOACs approved or under evaluation for prevention of systemic embolism or stroke in patients with non-valvular AF </vt:lpstr>
      <vt:lpstr>3. Drug-drug interactions and pharmacokinetics of NOACs     Absorption and metabolism of NOACs </vt:lpstr>
      <vt:lpstr>Absorption and metabolism of NOAC</vt:lpstr>
      <vt:lpstr>Possible drug-drug interactions –  Effect on NOAC plasma levels part 1</vt:lpstr>
      <vt:lpstr>Possible drug-drug interactions –  Effect on NOAC plasma levels part 2</vt:lpstr>
      <vt:lpstr>NOACs in renal dysfunction –  Practical recommendations for dosing in chronic kidney disease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Afshin SeyedNejad</dc:creator>
  <cp:lastModifiedBy>movahedi</cp:lastModifiedBy>
  <cp:revision>98</cp:revision>
  <dcterms:created xsi:type="dcterms:W3CDTF">2020-07-25T06:52:17Z</dcterms:created>
  <dcterms:modified xsi:type="dcterms:W3CDTF">2020-10-10T07:12:11Z</dcterms:modified>
</cp:coreProperties>
</file>